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
  </p:notesMasterIdLst>
  <p:sldIdLst>
    <p:sldId id="256" r:id="rId2"/>
    <p:sldId id="257" r:id="rId3"/>
    <p:sldId id="258" r:id="rId4"/>
    <p:sldId id="259" r:id="rId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4" d="100"/>
          <a:sy n="194" d="100"/>
        </p:scale>
        <p:origin x="116"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subTitle" idx="1"/>
          </p:nvPr>
        </p:nvSpPr>
        <p:spPr>
          <a:xfrm>
            <a:off x="311700" y="2583112"/>
            <a:ext cx="8520600" cy="792600"/>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a:spcBef>
                <a:spcPts val="0"/>
              </a:spcBef>
              <a:spcAft>
                <a:spcPts val="0"/>
              </a:spcAft>
              <a:buNone/>
            </a:pPr>
            <a:r>
              <a:rPr lang="en" dirty="0"/>
              <a:t>(Scravengers)</a:t>
            </a:r>
            <a:endParaRPr dirty="0"/>
          </a:p>
        </p:txBody>
      </p:sp>
      <p:sp>
        <p:nvSpPr>
          <p:cNvPr id="62" name="Shape 62"/>
          <p:cNvSpPr txBox="1"/>
          <p:nvPr/>
        </p:nvSpPr>
        <p:spPr>
          <a:xfrm>
            <a:off x="1526450" y="4627938"/>
            <a:ext cx="1268375" cy="461772"/>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a:spcBef>
                <a:spcPts val="0"/>
              </a:spcBef>
              <a:spcAft>
                <a:spcPts val="0"/>
              </a:spcAft>
              <a:buNone/>
            </a:pPr>
            <a:r>
              <a:rPr lang="en" sz="1100" dirty="0"/>
              <a:t>   Team Leader</a:t>
            </a:r>
          </a:p>
          <a:p>
            <a:pPr marL="0" lvl="0" indent="0">
              <a:spcBef>
                <a:spcPts val="0"/>
              </a:spcBef>
              <a:spcAft>
                <a:spcPts val="0"/>
              </a:spcAft>
              <a:buNone/>
            </a:pPr>
            <a:r>
              <a:rPr lang="en-US" sz="1100" dirty="0"/>
              <a:t>Franklin Johnson</a:t>
            </a:r>
            <a:endParaRPr sz="1100" dirty="0"/>
          </a:p>
        </p:txBody>
      </p:sp>
      <p:sp>
        <p:nvSpPr>
          <p:cNvPr id="63" name="Shape 63"/>
          <p:cNvSpPr txBox="1"/>
          <p:nvPr/>
        </p:nvSpPr>
        <p:spPr>
          <a:xfrm>
            <a:off x="2974159" y="4621125"/>
            <a:ext cx="779002" cy="434877"/>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US" sz="1100" dirty="0"/>
              <a:t>   Maria Todorova</a:t>
            </a:r>
            <a:endParaRPr sz="1100" dirty="0"/>
          </a:p>
        </p:txBody>
      </p:sp>
      <p:sp>
        <p:nvSpPr>
          <p:cNvPr id="64" name="Shape 64"/>
          <p:cNvSpPr txBox="1"/>
          <p:nvPr/>
        </p:nvSpPr>
        <p:spPr>
          <a:xfrm>
            <a:off x="4353918" y="4647396"/>
            <a:ext cx="631745" cy="434877"/>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 sz="1100" dirty="0"/>
              <a:t>Nkeiru Nwogu</a:t>
            </a:r>
            <a:endParaRPr sz="1100" dirty="0"/>
          </a:p>
        </p:txBody>
      </p:sp>
      <p:sp>
        <p:nvSpPr>
          <p:cNvPr id="65" name="Shape 65"/>
          <p:cNvSpPr txBox="1"/>
          <p:nvPr/>
        </p:nvSpPr>
        <p:spPr>
          <a:xfrm>
            <a:off x="5646625" y="4645803"/>
            <a:ext cx="576600" cy="434876"/>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 sz="1100" dirty="0"/>
              <a:t> Carl Hertz</a:t>
            </a:r>
            <a:endParaRPr sz="1100" dirty="0"/>
          </a:p>
        </p:txBody>
      </p:sp>
      <p:sp>
        <p:nvSpPr>
          <p:cNvPr id="66" name="Shape 66"/>
          <p:cNvSpPr txBox="1"/>
          <p:nvPr/>
        </p:nvSpPr>
        <p:spPr>
          <a:xfrm>
            <a:off x="6702363" y="4636904"/>
            <a:ext cx="1057027" cy="434876"/>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 sz="1100" dirty="0"/>
              <a:t>     Aaron Sterzenback</a:t>
            </a:r>
            <a:endParaRPr sz="1100" dirty="0"/>
          </a:p>
        </p:txBody>
      </p:sp>
      <p:sp>
        <p:nvSpPr>
          <p:cNvPr id="68" name="Shape 68"/>
          <p:cNvSpPr txBox="1"/>
          <p:nvPr/>
        </p:nvSpPr>
        <p:spPr>
          <a:xfrm>
            <a:off x="32175" y="7050"/>
            <a:ext cx="2785800" cy="27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B7B7B7"/>
                </a:solidFill>
              </a:rPr>
              <a:t>UTSA CS 3443 - 003</a:t>
            </a:r>
            <a:endParaRPr dirty="0">
              <a:solidFill>
                <a:srgbClr val="B7B7B7"/>
              </a:solidFill>
            </a:endParaRPr>
          </a:p>
        </p:txBody>
      </p:sp>
      <p:pic>
        <p:nvPicPr>
          <p:cNvPr id="3" name="Picture 2" descr="A red and white sign&#10;&#10;Description automatically generated with low confidence">
            <a:extLst>
              <a:ext uri="{FF2B5EF4-FFF2-40B4-BE49-F238E27FC236}">
                <a16:creationId xmlns:a16="http://schemas.microsoft.com/office/drawing/2014/main" id="{0DE04089-B207-47C5-81E1-1FA809586908}"/>
              </a:ext>
            </a:extLst>
          </p:cNvPr>
          <p:cNvPicPr>
            <a:picLocks noChangeAspect="1"/>
          </p:cNvPicPr>
          <p:nvPr/>
        </p:nvPicPr>
        <p:blipFill>
          <a:blip r:embed="rId3"/>
          <a:stretch>
            <a:fillRect/>
          </a:stretch>
        </p:blipFill>
        <p:spPr>
          <a:xfrm>
            <a:off x="2177244" y="908098"/>
            <a:ext cx="4789512" cy="1429705"/>
          </a:xfrm>
          <a:prstGeom prst="rect">
            <a:avLst/>
          </a:prstGeom>
          <a:effectLst/>
        </p:spPr>
      </p:pic>
      <p:sp>
        <p:nvSpPr>
          <p:cNvPr id="69" name="Shape 69"/>
          <p:cNvSpPr txBox="1"/>
          <p:nvPr/>
        </p:nvSpPr>
        <p:spPr>
          <a:xfrm>
            <a:off x="6322100" y="7050"/>
            <a:ext cx="2785800" cy="2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B7B7B7"/>
                </a:solidFill>
              </a:rPr>
              <a:t>Fall 2021</a:t>
            </a:r>
            <a:endParaRPr dirty="0">
              <a:solidFill>
                <a:srgbClr val="B7B7B7"/>
              </a:solidFill>
            </a:endParaRPr>
          </a:p>
        </p:txBody>
      </p:sp>
      <p:sp>
        <p:nvSpPr>
          <p:cNvPr id="54" name="Shape 54"/>
          <p:cNvSpPr txBox="1">
            <a:spLocks noGrp="1"/>
          </p:cNvSpPr>
          <p:nvPr>
            <p:ph type="ctrTitle"/>
          </p:nvPr>
        </p:nvSpPr>
        <p:spPr>
          <a:xfrm>
            <a:off x="2625549" y="2039612"/>
            <a:ext cx="3892902" cy="553846"/>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lvl="0" indent="0">
              <a:spcBef>
                <a:spcPts val="0"/>
              </a:spcBef>
              <a:spcAft>
                <a:spcPts val="0"/>
              </a:spcAft>
              <a:buNone/>
            </a:pPr>
            <a:r>
              <a:rPr lang="en-US" sz="3600" dirty="0"/>
              <a:t>Web Scraper</a:t>
            </a:r>
            <a:endParaRPr sz="3600" dirty="0"/>
          </a:p>
        </p:txBody>
      </p:sp>
      <p:pic>
        <p:nvPicPr>
          <p:cNvPr id="4" name="Picture 3">
            <a:extLst>
              <a:ext uri="{FF2B5EF4-FFF2-40B4-BE49-F238E27FC236}">
                <a16:creationId xmlns:a16="http://schemas.microsoft.com/office/drawing/2014/main" id="{A05B487F-C1C2-4128-8D21-49B02359389E}"/>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642664" y="3586932"/>
            <a:ext cx="1013720" cy="1125857"/>
          </a:xfrm>
          <a:prstGeom prst="rect">
            <a:avLst/>
          </a:prstGeom>
          <a:effectLst>
            <a:outerShdw blurRad="50800" dist="38100" dir="8100000" algn="tr" rotWithShape="0">
              <a:prstClr val="black">
                <a:alpha val="40000"/>
              </a:prstClr>
            </a:outerShdw>
          </a:effectLst>
        </p:spPr>
      </p:pic>
      <p:pic>
        <p:nvPicPr>
          <p:cNvPr id="6" name="Picture 5" descr="A person wearing glasses&#10;&#10;Description automatically generated with low confidence">
            <a:extLst>
              <a:ext uri="{FF2B5EF4-FFF2-40B4-BE49-F238E27FC236}">
                <a16:creationId xmlns:a16="http://schemas.microsoft.com/office/drawing/2014/main" id="{9EAA947D-7742-43C5-8FC1-AD6D25696AF0}"/>
              </a:ext>
            </a:extLst>
          </p:cNvPr>
          <p:cNvPicPr>
            <a:picLocks noChangeAspect="1"/>
          </p:cNvPicPr>
          <p:nvPr/>
        </p:nvPicPr>
        <p:blipFill>
          <a:blip r:embed="rId5"/>
          <a:stretch>
            <a:fillRect/>
          </a:stretch>
        </p:blipFill>
        <p:spPr>
          <a:xfrm>
            <a:off x="2789294" y="3597500"/>
            <a:ext cx="1115289" cy="1115289"/>
          </a:xfrm>
          <a:prstGeom prst="rect">
            <a:avLst/>
          </a:prstGeom>
          <a:effectLst>
            <a:outerShdw blurRad="50800" dist="38100" dir="8100000" algn="tr" rotWithShape="0">
              <a:prstClr val="black">
                <a:alpha val="40000"/>
              </a:prstClr>
            </a:outerShdw>
          </a:effectLst>
        </p:spPr>
      </p:pic>
      <p:pic>
        <p:nvPicPr>
          <p:cNvPr id="8" name="Picture 7" descr="A person smiling for the camera&#10;&#10;Description automatically generated with medium confidence">
            <a:extLst>
              <a:ext uri="{FF2B5EF4-FFF2-40B4-BE49-F238E27FC236}">
                <a16:creationId xmlns:a16="http://schemas.microsoft.com/office/drawing/2014/main" id="{E6567662-2ED8-48FB-9C1D-6C907F660342}"/>
              </a:ext>
            </a:extLst>
          </p:cNvPr>
          <p:cNvPicPr>
            <a:picLocks noChangeAspect="1"/>
          </p:cNvPicPr>
          <p:nvPr/>
        </p:nvPicPr>
        <p:blipFill>
          <a:blip r:embed="rId6"/>
          <a:stretch>
            <a:fillRect/>
          </a:stretch>
        </p:blipFill>
        <p:spPr>
          <a:xfrm>
            <a:off x="4040123" y="3602438"/>
            <a:ext cx="1192875" cy="1114302"/>
          </a:xfrm>
          <a:prstGeom prst="rect">
            <a:avLst/>
          </a:prstGeom>
          <a:effectLst>
            <a:outerShdw blurRad="50800" dist="38100" dir="8100000" algn="tr" rotWithShape="0">
              <a:prstClr val="black">
                <a:alpha val="40000"/>
              </a:prstClr>
            </a:outerShdw>
          </a:effectLst>
        </p:spPr>
      </p:pic>
      <p:pic>
        <p:nvPicPr>
          <p:cNvPr id="16" name="Picture 15" descr="A person wearing a black hat&#10;&#10;Description automatically generated with low confidence">
            <a:extLst>
              <a:ext uri="{FF2B5EF4-FFF2-40B4-BE49-F238E27FC236}">
                <a16:creationId xmlns:a16="http://schemas.microsoft.com/office/drawing/2014/main" id="{B9816914-4D8F-4C46-8113-6D934776812B}"/>
              </a:ext>
            </a:extLst>
          </p:cNvPr>
          <p:cNvPicPr>
            <a:picLocks noChangeAspect="1"/>
          </p:cNvPicPr>
          <p:nvPr/>
        </p:nvPicPr>
        <p:blipFill>
          <a:blip r:embed="rId7"/>
          <a:stretch>
            <a:fillRect/>
          </a:stretch>
        </p:blipFill>
        <p:spPr>
          <a:xfrm>
            <a:off x="6629091" y="3601563"/>
            <a:ext cx="1013720" cy="1131761"/>
          </a:xfrm>
          <a:prstGeom prst="rect">
            <a:avLst/>
          </a:prstGeom>
          <a:effectLst>
            <a:outerShdw blurRad="50800" dist="38100" dir="8100000" algn="tr" rotWithShape="0">
              <a:prstClr val="black">
                <a:alpha val="40000"/>
              </a:prstClr>
            </a:outerShdw>
          </a:effectLst>
        </p:spPr>
      </p:pic>
      <p:sp>
        <p:nvSpPr>
          <p:cNvPr id="31" name="Shape 66">
            <a:extLst>
              <a:ext uri="{FF2B5EF4-FFF2-40B4-BE49-F238E27FC236}">
                <a16:creationId xmlns:a16="http://schemas.microsoft.com/office/drawing/2014/main" id="{CD9126F6-2F5E-4DAD-8029-50A39044144F}"/>
              </a:ext>
            </a:extLst>
          </p:cNvPr>
          <p:cNvSpPr txBox="1"/>
          <p:nvPr/>
        </p:nvSpPr>
        <p:spPr>
          <a:xfrm>
            <a:off x="6629091" y="3328158"/>
            <a:ext cx="983011" cy="320960"/>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 sz="1100" dirty="0"/>
              <a:t>@ZenLoTek</a:t>
            </a:r>
            <a:endParaRPr sz="1100" dirty="0"/>
          </a:p>
        </p:txBody>
      </p:sp>
      <p:pic>
        <p:nvPicPr>
          <p:cNvPr id="18" name="Picture 17" descr="A picture containing person, wall, person, indoor&#10;&#10;Description automatically generated">
            <a:extLst>
              <a:ext uri="{FF2B5EF4-FFF2-40B4-BE49-F238E27FC236}">
                <a16:creationId xmlns:a16="http://schemas.microsoft.com/office/drawing/2014/main" id="{609BB198-25CE-4BD2-A132-BF9FFFFAC8C3}"/>
              </a:ext>
            </a:extLst>
          </p:cNvPr>
          <p:cNvPicPr>
            <a:picLocks noChangeAspect="1"/>
          </p:cNvPicPr>
          <p:nvPr/>
        </p:nvPicPr>
        <p:blipFill>
          <a:blip r:embed="rId8"/>
          <a:stretch>
            <a:fillRect/>
          </a:stretch>
        </p:blipFill>
        <p:spPr>
          <a:xfrm>
            <a:off x="5374221" y="3598742"/>
            <a:ext cx="1115289" cy="1121693"/>
          </a:xfrm>
          <a:prstGeom prst="rect">
            <a:avLst/>
          </a:prstGeom>
          <a:effectLst>
            <a:outerShdw blurRad="50800" dist="38100" dir="8100000" algn="tr" rotWithShape="0">
              <a:prstClr val="black">
                <a:alpha val="40000"/>
              </a:prstClr>
            </a:outerShdw>
          </a:effectLst>
        </p:spPr>
      </p:pic>
      <p:sp>
        <p:nvSpPr>
          <p:cNvPr id="34" name="Shape 66">
            <a:extLst>
              <a:ext uri="{FF2B5EF4-FFF2-40B4-BE49-F238E27FC236}">
                <a16:creationId xmlns:a16="http://schemas.microsoft.com/office/drawing/2014/main" id="{2CA9EA0E-3B31-4809-94CD-BB09245E3545}"/>
              </a:ext>
            </a:extLst>
          </p:cNvPr>
          <p:cNvSpPr txBox="1"/>
          <p:nvPr/>
        </p:nvSpPr>
        <p:spPr>
          <a:xfrm>
            <a:off x="5440305" y="3331663"/>
            <a:ext cx="875152" cy="320960"/>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 sz="1100" dirty="0"/>
              <a:t>@</a:t>
            </a:r>
            <a:r>
              <a:rPr lang="en-US" sz="1100" dirty="0" err="1"/>
              <a:t>carlhertz</a:t>
            </a:r>
            <a:endParaRPr sz="1100" dirty="0"/>
          </a:p>
        </p:txBody>
      </p:sp>
      <p:sp>
        <p:nvSpPr>
          <p:cNvPr id="35" name="Shape 66">
            <a:extLst>
              <a:ext uri="{FF2B5EF4-FFF2-40B4-BE49-F238E27FC236}">
                <a16:creationId xmlns:a16="http://schemas.microsoft.com/office/drawing/2014/main" id="{58A9E21B-DAD0-4DC9-BBDD-D354E482E256}"/>
              </a:ext>
            </a:extLst>
          </p:cNvPr>
          <p:cNvSpPr txBox="1"/>
          <p:nvPr/>
        </p:nvSpPr>
        <p:spPr>
          <a:xfrm>
            <a:off x="4238509" y="3336894"/>
            <a:ext cx="759353" cy="320960"/>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US" sz="1100" dirty="0"/>
              <a:t>@Nk3iru</a:t>
            </a:r>
            <a:endParaRPr sz="1100" dirty="0"/>
          </a:p>
        </p:txBody>
      </p:sp>
      <p:sp>
        <p:nvSpPr>
          <p:cNvPr id="36" name="Shape 66">
            <a:extLst>
              <a:ext uri="{FF2B5EF4-FFF2-40B4-BE49-F238E27FC236}">
                <a16:creationId xmlns:a16="http://schemas.microsoft.com/office/drawing/2014/main" id="{0609B0DF-38E4-4539-86C7-92F25AF3E423}"/>
              </a:ext>
            </a:extLst>
          </p:cNvPr>
          <p:cNvSpPr txBox="1"/>
          <p:nvPr/>
        </p:nvSpPr>
        <p:spPr>
          <a:xfrm>
            <a:off x="2748439" y="3323389"/>
            <a:ext cx="1084204" cy="320960"/>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US" sz="1100" dirty="0"/>
              <a:t>@garashcake</a:t>
            </a:r>
            <a:endParaRPr sz="1100" dirty="0"/>
          </a:p>
        </p:txBody>
      </p:sp>
      <p:sp>
        <p:nvSpPr>
          <p:cNvPr id="37" name="Shape 66">
            <a:extLst>
              <a:ext uri="{FF2B5EF4-FFF2-40B4-BE49-F238E27FC236}">
                <a16:creationId xmlns:a16="http://schemas.microsoft.com/office/drawing/2014/main" id="{ECFDB0D6-2F5E-4058-B207-E2EB97C81F9B}"/>
              </a:ext>
            </a:extLst>
          </p:cNvPr>
          <p:cNvSpPr txBox="1"/>
          <p:nvPr/>
        </p:nvSpPr>
        <p:spPr>
          <a:xfrm>
            <a:off x="1642050" y="3157728"/>
            <a:ext cx="974078" cy="507087"/>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 sz="1100" dirty="0"/>
              <a:t>  @</a:t>
            </a:r>
            <a:r>
              <a:rPr lang="en-US" sz="1100" dirty="0"/>
              <a:t>Franklin-Johnson</a:t>
            </a:r>
            <a:endParaRPr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317441"/>
            <a:ext cx="8520600" cy="572700"/>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a:spcBef>
                <a:spcPts val="0"/>
              </a:spcBef>
              <a:spcAft>
                <a:spcPts val="0"/>
              </a:spcAft>
              <a:buNone/>
            </a:pPr>
            <a:r>
              <a:rPr lang="en-US" dirty="0" err="1"/>
              <a:t>Scravenger</a:t>
            </a:r>
            <a:r>
              <a:rPr lang="en-US" dirty="0"/>
              <a:t> Web Scraper</a:t>
            </a:r>
            <a:endParaRPr dirty="0"/>
          </a:p>
        </p:txBody>
      </p:sp>
      <p:sp>
        <p:nvSpPr>
          <p:cNvPr id="75" name="Shape 75"/>
          <p:cNvSpPr txBox="1">
            <a:spLocks noGrp="1"/>
          </p:cNvSpPr>
          <p:nvPr>
            <p:ph type="body" idx="1"/>
          </p:nvPr>
        </p:nvSpPr>
        <p:spPr>
          <a:xfrm>
            <a:off x="311700" y="918570"/>
            <a:ext cx="8520600" cy="395313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dirty="0"/>
              <a:t>Description</a:t>
            </a:r>
            <a:endParaRPr b="1" dirty="0"/>
          </a:p>
          <a:p>
            <a:pPr marL="0" lvl="0" indent="0">
              <a:spcBef>
                <a:spcPts val="1600"/>
              </a:spcBef>
              <a:spcAft>
                <a:spcPts val="0"/>
              </a:spcAft>
              <a:buNone/>
            </a:pPr>
            <a:r>
              <a:rPr lang="en" dirty="0"/>
              <a:t>	</a:t>
            </a:r>
            <a:r>
              <a:rPr lang="en" sz="1400" dirty="0"/>
              <a:t>Our application will search a website input by the user for specific information defined by the 	user and output the results to a file or on screen.</a:t>
            </a:r>
            <a:endParaRPr sz="1400" dirty="0"/>
          </a:p>
          <a:p>
            <a:pPr marL="0" lvl="0" indent="0">
              <a:spcBef>
                <a:spcPts val="1600"/>
              </a:spcBef>
              <a:spcAft>
                <a:spcPts val="0"/>
              </a:spcAft>
              <a:buNone/>
            </a:pPr>
            <a:r>
              <a:rPr lang="en" b="1" dirty="0"/>
              <a:t>Pitch</a:t>
            </a:r>
            <a:endParaRPr b="1" dirty="0"/>
          </a:p>
          <a:p>
            <a:pPr marL="0" indent="0">
              <a:spcBef>
                <a:spcPts val="1600"/>
              </a:spcBef>
              <a:spcAft>
                <a:spcPts val="1600"/>
              </a:spcAft>
              <a:buNone/>
            </a:pPr>
            <a:r>
              <a:rPr lang="en" b="1" dirty="0"/>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Scravenger</a:t>
            </a:r>
            <a:r>
              <a:rPr lang="en-US" sz="1400" dirty="0">
                <a:effectLst/>
                <a:latin typeface="Calibri" panose="020F0502020204030204" pitchFamily="34" charset="0"/>
                <a:ea typeface="Calibri" panose="020F0502020204030204" pitchFamily="34" charset="0"/>
                <a:cs typeface="Times New Roman" panose="02020603050405020304" pitchFamily="18" charset="0"/>
              </a:rPr>
              <a:t> Web Scraper is a data collection and extraction tool for use by businesses, professionals, or researchers to search web sites quickly and easily for specific information, extract that data and deliver it in a usable csv form. Web scraping is an efficient way to collect data and is used by businesses and individuals interested in product pricing data, market research, news monitoring and business lead generation, among other things.  The internet is full of useful information and having the ability to access that data at the right time can help businesses make better informed and more profitable decisions.</a:t>
            </a:r>
          </a:p>
          <a:p>
            <a:pPr marL="0" lvl="0" indent="0" rtl="0">
              <a:spcBef>
                <a:spcPts val="1600"/>
              </a:spcBef>
              <a:spcAft>
                <a:spcPts val="1600"/>
              </a:spcAft>
              <a:buNone/>
            </a:pPr>
            <a:endParaRPr b="1" dirty="0"/>
          </a:p>
        </p:txBody>
      </p:sp>
      <p:sp>
        <p:nvSpPr>
          <p:cNvPr id="76" name="Shape 76"/>
          <p:cNvSpPr txBox="1"/>
          <p:nvPr/>
        </p:nvSpPr>
        <p:spPr>
          <a:xfrm>
            <a:off x="0" y="4871700"/>
            <a:ext cx="2785800" cy="27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B7B7B7"/>
                </a:solidFill>
              </a:rPr>
              <a:t>UTSA CS 3443 - 003</a:t>
            </a:r>
            <a:endParaRPr dirty="0">
              <a:solidFill>
                <a:srgbClr val="B7B7B7"/>
              </a:solidFill>
            </a:endParaRPr>
          </a:p>
        </p:txBody>
      </p:sp>
      <p:sp>
        <p:nvSpPr>
          <p:cNvPr id="6" name="Shape 84">
            <a:extLst>
              <a:ext uri="{FF2B5EF4-FFF2-40B4-BE49-F238E27FC236}">
                <a16:creationId xmlns:a16="http://schemas.microsoft.com/office/drawing/2014/main" id="{531BEEFB-0600-42D3-BF59-EB5028EC1127}"/>
              </a:ext>
            </a:extLst>
          </p:cNvPr>
          <p:cNvSpPr txBox="1"/>
          <p:nvPr/>
        </p:nvSpPr>
        <p:spPr>
          <a:xfrm>
            <a:off x="5436786" y="4826059"/>
            <a:ext cx="3607982" cy="2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rgbClr val="B7B7B7"/>
                </a:solidFill>
              </a:rPr>
              <a:t>Scravengers</a:t>
            </a:r>
            <a:r>
              <a:rPr lang="en-US" dirty="0">
                <a:solidFill>
                  <a:srgbClr val="B7B7B7"/>
                </a:solidFill>
              </a:rPr>
              <a:t> – </a:t>
            </a:r>
            <a:r>
              <a:rPr lang="en-US" dirty="0" err="1">
                <a:solidFill>
                  <a:srgbClr val="B7B7B7"/>
                </a:solidFill>
              </a:rPr>
              <a:t>Scravenger</a:t>
            </a:r>
            <a:r>
              <a:rPr lang="en-US" dirty="0">
                <a:solidFill>
                  <a:srgbClr val="B7B7B7"/>
                </a:solidFill>
              </a:rPr>
              <a:t> Web Scraper</a:t>
            </a:r>
            <a:endParaRPr dirty="0">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User Interface Design</a:t>
            </a:r>
            <a:endParaRPr dirty="0"/>
          </a:p>
        </p:txBody>
      </p:sp>
      <p:sp>
        <p:nvSpPr>
          <p:cNvPr id="84" name="Shape 84"/>
          <p:cNvSpPr txBox="1"/>
          <p:nvPr/>
        </p:nvSpPr>
        <p:spPr>
          <a:xfrm>
            <a:off x="5493493" y="4840227"/>
            <a:ext cx="3607982" cy="2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rgbClr val="B7B7B7"/>
                </a:solidFill>
              </a:rPr>
              <a:t>Scravengers</a:t>
            </a:r>
            <a:r>
              <a:rPr lang="en-US" dirty="0">
                <a:solidFill>
                  <a:srgbClr val="B7B7B7"/>
                </a:solidFill>
              </a:rPr>
              <a:t> – </a:t>
            </a:r>
            <a:r>
              <a:rPr lang="en-US" dirty="0" err="1">
                <a:solidFill>
                  <a:srgbClr val="B7B7B7"/>
                </a:solidFill>
              </a:rPr>
              <a:t>Scravenger</a:t>
            </a:r>
            <a:r>
              <a:rPr lang="en-US" dirty="0">
                <a:solidFill>
                  <a:srgbClr val="B7B7B7"/>
                </a:solidFill>
              </a:rPr>
              <a:t> Web Scraper</a:t>
            </a:r>
            <a:endParaRPr dirty="0">
              <a:solidFill>
                <a:srgbClr val="B7B7B7"/>
              </a:solidFill>
            </a:endParaRPr>
          </a:p>
        </p:txBody>
      </p:sp>
      <p:sp>
        <p:nvSpPr>
          <p:cNvPr id="85" name="Shape 85"/>
          <p:cNvSpPr txBox="1"/>
          <p:nvPr/>
        </p:nvSpPr>
        <p:spPr>
          <a:xfrm>
            <a:off x="0" y="4871700"/>
            <a:ext cx="2785800" cy="27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B7B7B7"/>
                </a:solidFill>
              </a:rPr>
              <a:t>UTSA CS 3443 - 003</a:t>
            </a:r>
            <a:endParaRPr dirty="0">
              <a:solidFill>
                <a:srgbClr val="B7B7B7"/>
              </a:solidFill>
            </a:endParaRPr>
          </a:p>
        </p:txBody>
      </p:sp>
      <p:pic>
        <p:nvPicPr>
          <p:cNvPr id="3" name="Picture 2">
            <a:extLst>
              <a:ext uri="{FF2B5EF4-FFF2-40B4-BE49-F238E27FC236}">
                <a16:creationId xmlns:a16="http://schemas.microsoft.com/office/drawing/2014/main" id="{3E5B1210-2712-4138-9BBB-3282DCC7F461}"/>
              </a:ext>
            </a:extLst>
          </p:cNvPr>
          <p:cNvPicPr>
            <a:picLocks noChangeAspect="1"/>
          </p:cNvPicPr>
          <p:nvPr/>
        </p:nvPicPr>
        <p:blipFill rotWithShape="1">
          <a:blip r:embed="rId3"/>
          <a:srcRect l="17441" t="12976" r="61756" b="57272"/>
          <a:stretch/>
        </p:blipFill>
        <p:spPr>
          <a:xfrm>
            <a:off x="320116" y="1295569"/>
            <a:ext cx="4103442" cy="3301238"/>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A47D080E-3DD3-40EC-8764-6D7ED52506A8}"/>
              </a:ext>
            </a:extLst>
          </p:cNvPr>
          <p:cNvPicPr>
            <a:picLocks noChangeAspect="1"/>
          </p:cNvPicPr>
          <p:nvPr/>
        </p:nvPicPr>
        <p:blipFill rotWithShape="1">
          <a:blip r:embed="rId4"/>
          <a:srcRect l="16173" t="24012" r="62989" b="46310"/>
          <a:stretch/>
        </p:blipFill>
        <p:spPr>
          <a:xfrm>
            <a:off x="4717167" y="1295570"/>
            <a:ext cx="4141690" cy="3301238"/>
          </a:xfrm>
          <a:prstGeom prst="rect">
            <a:avLst/>
          </a:prstGeom>
          <a:effectLst>
            <a:outerShdw blurRad="50800" dist="38100" dir="8100000" algn="tr"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User Interface Design</a:t>
            </a:r>
            <a:endParaRPr/>
          </a:p>
        </p:txBody>
      </p:sp>
      <p:sp>
        <p:nvSpPr>
          <p:cNvPr id="95" name="Shape 95"/>
          <p:cNvSpPr txBox="1"/>
          <p:nvPr/>
        </p:nvSpPr>
        <p:spPr>
          <a:xfrm>
            <a:off x="0" y="4871700"/>
            <a:ext cx="2785800" cy="27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B7B7B7"/>
                </a:solidFill>
              </a:rPr>
              <a:t>UTSA CS 3443 - 003</a:t>
            </a:r>
            <a:endParaRPr dirty="0">
              <a:solidFill>
                <a:srgbClr val="B7B7B7"/>
              </a:solidFill>
            </a:endParaRPr>
          </a:p>
        </p:txBody>
      </p:sp>
      <p:sp>
        <p:nvSpPr>
          <p:cNvPr id="10" name="Shape 84">
            <a:extLst>
              <a:ext uri="{FF2B5EF4-FFF2-40B4-BE49-F238E27FC236}">
                <a16:creationId xmlns:a16="http://schemas.microsoft.com/office/drawing/2014/main" id="{5DB8B99C-98E1-4781-8E8C-A6255391200E}"/>
              </a:ext>
            </a:extLst>
          </p:cNvPr>
          <p:cNvSpPr txBox="1"/>
          <p:nvPr/>
        </p:nvSpPr>
        <p:spPr>
          <a:xfrm>
            <a:off x="5493955" y="4818963"/>
            <a:ext cx="3607982" cy="2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rgbClr val="B7B7B7"/>
                </a:solidFill>
              </a:rPr>
              <a:t>Scravengers</a:t>
            </a:r>
            <a:r>
              <a:rPr lang="en-US" dirty="0">
                <a:solidFill>
                  <a:srgbClr val="B7B7B7"/>
                </a:solidFill>
              </a:rPr>
              <a:t> – </a:t>
            </a:r>
            <a:r>
              <a:rPr lang="en-US" dirty="0" err="1">
                <a:solidFill>
                  <a:srgbClr val="B7B7B7"/>
                </a:solidFill>
              </a:rPr>
              <a:t>Scravenger</a:t>
            </a:r>
            <a:r>
              <a:rPr lang="en-US" dirty="0">
                <a:solidFill>
                  <a:srgbClr val="B7B7B7"/>
                </a:solidFill>
              </a:rPr>
              <a:t> Web Scraper</a:t>
            </a:r>
            <a:endParaRPr dirty="0">
              <a:solidFill>
                <a:srgbClr val="B7B7B7"/>
              </a:solidFill>
            </a:endParaRPr>
          </a:p>
        </p:txBody>
      </p:sp>
      <p:pic>
        <p:nvPicPr>
          <p:cNvPr id="3" name="Picture 2">
            <a:extLst>
              <a:ext uri="{FF2B5EF4-FFF2-40B4-BE49-F238E27FC236}">
                <a16:creationId xmlns:a16="http://schemas.microsoft.com/office/drawing/2014/main" id="{95EF0996-A7BA-4720-BDC5-4133A851183E}"/>
              </a:ext>
            </a:extLst>
          </p:cNvPr>
          <p:cNvPicPr>
            <a:picLocks noChangeAspect="1"/>
          </p:cNvPicPr>
          <p:nvPr/>
        </p:nvPicPr>
        <p:blipFill rotWithShape="1">
          <a:blip r:embed="rId3"/>
          <a:srcRect l="14372" t="18941" r="64874" b="51344"/>
          <a:stretch/>
        </p:blipFill>
        <p:spPr>
          <a:xfrm>
            <a:off x="337242" y="1308808"/>
            <a:ext cx="4062695" cy="3271808"/>
          </a:xfrm>
          <a:prstGeom prst="rect">
            <a:avLst/>
          </a:prstGeom>
          <a:effectLst>
            <a:outerShdw blurRad="50800" dist="38100" dir="8100000" algn="tr" rotWithShape="0">
              <a:prstClr val="black">
                <a:alpha val="40000"/>
              </a:prstClr>
            </a:outerShdw>
          </a:effectLst>
        </p:spPr>
      </p:pic>
      <p:pic>
        <p:nvPicPr>
          <p:cNvPr id="8" name="Picture 7" descr="Graphical user interface, application, table&#10;&#10;Description automatically generated">
            <a:extLst>
              <a:ext uri="{FF2B5EF4-FFF2-40B4-BE49-F238E27FC236}">
                <a16:creationId xmlns:a16="http://schemas.microsoft.com/office/drawing/2014/main" id="{8CFFBFE1-08A5-4D22-95A3-772013211B9D}"/>
              </a:ext>
            </a:extLst>
          </p:cNvPr>
          <p:cNvPicPr>
            <a:picLocks noChangeAspect="1"/>
          </p:cNvPicPr>
          <p:nvPr/>
        </p:nvPicPr>
        <p:blipFill rotWithShape="1">
          <a:blip r:embed="rId4"/>
          <a:srcRect l="649" t="726" r="586" b="982"/>
          <a:stretch/>
        </p:blipFill>
        <p:spPr>
          <a:xfrm>
            <a:off x="4724403" y="1308809"/>
            <a:ext cx="4102665" cy="3271808"/>
          </a:xfrm>
          <a:prstGeom prst="rect">
            <a:avLst/>
          </a:prstGeom>
          <a:effectLst>
            <a:outerShdw blurRad="50800" dist="38100" dir="8100000" algn="tr" rotWithShape="0">
              <a:prstClr val="black">
                <a:alpha val="40000"/>
              </a:prstClr>
            </a:outerShdw>
          </a:effec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219</Words>
  <Application>Microsoft Office PowerPoint</Application>
  <PresentationFormat>On-screen Show (16:9)</PresentationFormat>
  <Paragraphs>28</Paragraphs>
  <Slides>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Simple Light</vt:lpstr>
      <vt:lpstr>Web Scraper</vt:lpstr>
      <vt:lpstr>Scravenger Web Scraper</vt:lpstr>
      <vt:lpstr>User Interface Design</vt:lpstr>
      <vt:lpstr>User Interface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Aaron Sterzenback</cp:lastModifiedBy>
  <cp:revision>19</cp:revision>
  <dcterms:modified xsi:type="dcterms:W3CDTF">2021-09-24T05:46:51Z</dcterms:modified>
</cp:coreProperties>
</file>